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89" r:id="rId9"/>
    <p:sldId id="280" r:id="rId10"/>
    <p:sldId id="284" r:id="rId11"/>
    <p:sldId id="285" r:id="rId12"/>
    <p:sldId id="281" r:id="rId13"/>
    <p:sldId id="286" r:id="rId14"/>
    <p:sldId id="287" r:id="rId15"/>
    <p:sldId id="288" r:id="rId16"/>
    <p:sldId id="326" r:id="rId17"/>
    <p:sldId id="327" r:id="rId18"/>
    <p:sldId id="266" r:id="rId19"/>
    <p:sldId id="311" r:id="rId20"/>
    <p:sldId id="312" r:id="rId21"/>
    <p:sldId id="313" r:id="rId22"/>
    <p:sldId id="263" r:id="rId23"/>
    <p:sldId id="290" r:id="rId24"/>
    <p:sldId id="291" r:id="rId25"/>
    <p:sldId id="300" r:id="rId26"/>
    <p:sldId id="265" r:id="rId27"/>
    <p:sldId id="314" r:id="rId28"/>
    <p:sldId id="323" r:id="rId29"/>
    <p:sldId id="325" r:id="rId30"/>
    <p:sldId id="324" r:id="rId31"/>
    <p:sldId id="315" r:id="rId32"/>
    <p:sldId id="316" r:id="rId33"/>
    <p:sldId id="317" r:id="rId34"/>
    <p:sldId id="267" r:id="rId35"/>
    <p:sldId id="268" r:id="rId36"/>
    <p:sldId id="269" r:id="rId37"/>
    <p:sldId id="318" r:id="rId38"/>
    <p:sldId id="319" r:id="rId39"/>
    <p:sldId id="329" r:id="rId40"/>
    <p:sldId id="293" r:id="rId41"/>
    <p:sldId id="294" r:id="rId42"/>
    <p:sldId id="295" r:id="rId43"/>
    <p:sldId id="296" r:id="rId44"/>
    <p:sldId id="292" r:id="rId45"/>
    <p:sldId id="309" r:id="rId46"/>
    <p:sldId id="310" r:id="rId47"/>
    <p:sldId id="321" r:id="rId48"/>
    <p:sldId id="328" r:id="rId49"/>
    <p:sldId id="297" r:id="rId50"/>
    <p:sldId id="298" r:id="rId51"/>
    <p:sldId id="299" r:id="rId52"/>
    <p:sldId id="279" r:id="rId53"/>
    <p:sldId id="301" r:id="rId54"/>
    <p:sldId id="302" r:id="rId55"/>
    <p:sldId id="303" r:id="rId56"/>
    <p:sldId id="304" r:id="rId57"/>
    <p:sldId id="320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45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F9642-7FBF-4C87-9FF4-4A30E95544DB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028B-6B7F-4AB1-95D9-46F78A58752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63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EFFAC-BACB-4FF1-A7BC-59313AA3B2DE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DF42-0F25-4175-B33C-6FE3F7FCF37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6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8A8B-F30B-420C-9C79-45D93090C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D8914-D96D-4E38-92D0-AA62D3D6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4B7F-B398-4F95-9B16-590FD457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81CC-C878-4492-BF51-39A6D706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C040-3068-45EE-8106-315C76C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1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1D6-BD9D-4C20-979A-52CB73F2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895BB-EF95-4CD1-8DAC-A18B0232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12CE3-4ABC-4DE7-9C69-E6026E8B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DA20-8D6A-4401-BCC9-7BCFF070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4F9E2-4DC0-4C2A-9C86-4E6F1005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58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D64C8-C365-4328-9117-BA7C3166D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96F1B-260F-4B97-92FC-6E4110DC7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C123-B555-4ACF-BB26-F0E4C20E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6CCA-3C33-44E4-9223-282F34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87E2-BF73-457B-839E-61DD0E67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1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636B-64F4-4C1E-A74F-80ECBA2F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E8F8-35B6-4DEE-B3B4-944C2A969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1994-7143-4CAD-8520-A33297DB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C9A9-4B4C-4E43-94A3-2A4D4B07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BF8F-9C86-4DFD-8BCA-0532C996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57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02B7-CBEB-4895-BB8E-9ABCDAF5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48981-523E-42E3-96BD-C766CC39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06320-F98C-48B7-84D1-A547553A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8821-7356-430F-84A2-A4388569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42B20-532B-4978-84C8-0DA712F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33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1F79-764A-4112-A397-D874AC9D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3C2C2-E8A1-4DB0-90F8-AA7833ED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9DEFB-F173-4B3A-81B8-1CB79497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2B3-CBB3-47E6-9460-14EEC01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8AB5D-1436-4101-B480-FFFF6FE8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0F188-12EB-40F5-BA30-5559C2C0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33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E115-54E6-421E-BAF6-08025543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0689D-8F50-4C8C-8AB5-D1DDF4DF2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5BF9-A238-48DC-BFBB-E8841EB9A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2AECE-98AB-4922-AC72-460802C99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AEED7-A1B6-4D36-8463-00B160AB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69A43-3BB0-45A0-87B6-3494EEE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3C8D0-21BC-497A-8C8D-238BD859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51E58-0CCE-4E62-817E-261871FA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99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C351-F6B0-4F17-97F0-5EB30DC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E1DB-182D-4E84-9CB8-AA1C0450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8A78-12DC-4571-8221-E302391A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BF302-73A6-4308-BFD4-9522A96B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43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1C019-097D-4A76-93B6-3916604B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F32DA-6D0C-4963-B565-FE05E0E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2006-A7ED-4E2C-83AF-2D0A7A8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7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E450-11F9-4B7D-B123-8745B13B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AC8E-0C91-4BC5-9419-EE8D4495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9BC2A-A4EC-441D-93B4-7995CC95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78325-0A65-4E0C-B3D0-7448E90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A-C8FE-4E85-BC34-9415A25E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7EDD2-938E-49DE-AAA3-C678876D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52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CD1E-582B-4844-A2A6-D7B71724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A0E73-9B6F-4A35-BB8D-0CE09DED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CFF29-D768-46E3-81F1-53564A32A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9A066-8FA7-40E8-AA86-242192BB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D2054-DCC7-45D7-AB9C-F4F07177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5BC2-9BD7-4BBC-B259-B51A33B7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B6DB-DBA5-4FF1-9B19-D768A1B6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8FB66-DA7D-4D2C-BC7B-E3AF548F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D950-4160-4EA6-9C96-54243C835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95FE-8F8F-43EC-BC43-CDDBC559E3E1}" type="datetimeFigureOut">
              <a:rPr lang="pt-BR" smtClean="0"/>
              <a:t>12/11/2024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7DDC-7E82-43D0-9B07-7AED75EDD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3FA4-EABF-48B8-99FB-6FF61227A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37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8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0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4.png"/><Relationship Id="rId4" Type="http://schemas.openxmlformats.org/officeDocument/2006/relationships/image" Target="../media/image4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7" Type="http://schemas.openxmlformats.org/officeDocument/2006/relationships/image" Target="../media/image1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jpeg"/><Relationship Id="rId4" Type="http://schemas.openxmlformats.org/officeDocument/2006/relationships/image" Target="../media/image11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9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svg"/><Relationship Id="rId9" Type="http://schemas.openxmlformats.org/officeDocument/2006/relationships/image" Target="../media/image12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4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4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12" Type="http://schemas.openxmlformats.org/officeDocument/2006/relationships/image" Target="../media/image1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27.png"/><Relationship Id="rId5" Type="http://schemas.openxmlformats.org/officeDocument/2006/relationships/image" Target="../media/image30.png"/><Relationship Id="rId10" Type="http://schemas.openxmlformats.org/officeDocument/2006/relationships/image" Target="../media/image96.svg"/><Relationship Id="rId4" Type="http://schemas.openxmlformats.org/officeDocument/2006/relationships/image" Target="../media/image44.svg"/><Relationship Id="rId9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12" Type="http://schemas.openxmlformats.org/officeDocument/2006/relationships/image" Target="../media/image1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29.png"/><Relationship Id="rId5" Type="http://schemas.openxmlformats.org/officeDocument/2006/relationships/image" Target="../media/image30.png"/><Relationship Id="rId10" Type="http://schemas.openxmlformats.org/officeDocument/2006/relationships/image" Target="../media/image117.svg"/><Relationship Id="rId4" Type="http://schemas.openxmlformats.org/officeDocument/2006/relationships/image" Target="../media/image44.svg"/><Relationship Id="rId9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8BE2-7308-493F-A073-7AED477AA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7894"/>
            <a:ext cx="9144000" cy="2387600"/>
          </a:xfrm>
        </p:spPr>
        <p:txBody>
          <a:bodyPr>
            <a:normAutofit/>
          </a:bodyPr>
          <a:lstStyle/>
          <a:p>
            <a:r>
              <a:rPr lang="pt-BR" sz="5400" dirty="0"/>
              <a:t>Projeto Zona Oeste Conectada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AB468-ED81-47FD-8F3D-95870CF0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7569"/>
            <a:ext cx="9144000" cy="1655762"/>
          </a:xfrm>
        </p:spPr>
        <p:txBody>
          <a:bodyPr/>
          <a:lstStyle/>
          <a:p>
            <a:r>
              <a:rPr lang="pt-BR" dirty="0"/>
              <a:t>Conexão entre pontos externos via Rádio Frequência</a:t>
            </a:r>
          </a:p>
          <a:p>
            <a:r>
              <a:rPr lang="pt-BR" dirty="0"/>
              <a:t> com projeto de redes e infraestrutura interna da faculdade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02" y="696085"/>
            <a:ext cx="1777396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1659254"/>
            <a:ext cx="34637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Tendo o pico mais alto localizado a 974m ao nível do mar, sendo o Pico do Guandu. A área de floresta urbana compartilhando os municipios de Rio de Janeiro, Mesquita e Nova Iguaçu tendo a primeira torre em 1960 de Furnas e demais instaladas na decada de 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160023" y="4083645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na Serra do Mendanha.</a:t>
            </a:r>
          </a:p>
          <a:p>
            <a:r>
              <a:rPr lang="pt-BR" sz="1600" dirty="0"/>
              <a:t>Com presença de torres de rádio de até 30 metros de altura e localizado a aproximadamente 732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027" y="4083645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6988" y="1659254"/>
            <a:ext cx="593035" cy="593035"/>
          </a:xfrm>
          <a:prstGeom prst="rect">
            <a:avLst/>
          </a:prstGeom>
        </p:spPr>
      </p:pic>
      <p:pic>
        <p:nvPicPr>
          <p:cNvPr id="12" name="image27.jpeg">
            <a:extLst>
              <a:ext uri="{FF2B5EF4-FFF2-40B4-BE49-F238E27FC236}">
                <a16:creationId xmlns:a16="http://schemas.microsoft.com/office/drawing/2014/main" id="{2E80BE5D-A381-4BF6-8E56-F8307E849F8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725" y="1966009"/>
            <a:ext cx="4387091" cy="2278375"/>
          </a:xfrm>
          <a:prstGeom prst="rect">
            <a:avLst/>
          </a:prstGeom>
        </p:spPr>
      </p:pic>
      <p:pic>
        <p:nvPicPr>
          <p:cNvPr id="21" name="image26.jpeg">
            <a:extLst>
              <a:ext uri="{FF2B5EF4-FFF2-40B4-BE49-F238E27FC236}">
                <a16:creationId xmlns:a16="http://schemas.microsoft.com/office/drawing/2014/main" id="{9D6B45A4-94EA-4C2A-8F1D-8FCF600548D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860" y="3729076"/>
            <a:ext cx="3673696" cy="2689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27FB5-8704-474D-91AF-3FF72A3A61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2017" y="2905552"/>
            <a:ext cx="2971073" cy="2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Campus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onde antigamente era conhecido como UEZO (univ. estadual da zona oeste) e incorporado pela Univ. Estadual do Rio de Janeiro, atualmente compartilha campus com a Instituto de educação sarah kubitschek (IESK)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35868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Estando a aproximadamente 23 metros de altura do nível do mar, e em ambiente urbano sem muitas estruturas de elevada altitude próxima.</a:t>
            </a:r>
          </a:p>
        </p:txBody>
      </p:sp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6988" y="43586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  <p:pic>
        <p:nvPicPr>
          <p:cNvPr id="12" name="image29.png">
            <a:extLst>
              <a:ext uri="{FF2B5EF4-FFF2-40B4-BE49-F238E27FC236}">
                <a16:creationId xmlns:a16="http://schemas.microsoft.com/office/drawing/2014/main" id="{50B698D4-EC3C-4708-85A2-6523516749E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789" y="2148634"/>
            <a:ext cx="4984115" cy="2994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51ACF-C979-4CC2-B1BA-9A96C3C17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594" y="4244384"/>
            <a:ext cx="3931354" cy="21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33Km</a:t>
            </a:r>
          </a:p>
          <a:p>
            <a:endParaRPr lang="pt-BR" sz="1600" dirty="0"/>
          </a:p>
          <a:p>
            <a:r>
              <a:rPr lang="pt-BR" sz="1600" dirty="0"/>
              <a:t>Visada direta de mesma altura entre as torres, com o ponto obstáculo mais próximo localizado a 486m em relação ao nível do mar. </a:t>
            </a:r>
          </a:p>
          <a:p>
            <a:endParaRPr lang="pt-BR" sz="1600" dirty="0"/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Sumaré: +16m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1" name="image30.jpeg">
            <a:extLst>
              <a:ext uri="{FF2B5EF4-FFF2-40B4-BE49-F238E27FC236}">
                <a16:creationId xmlns:a16="http://schemas.microsoft.com/office/drawing/2014/main" id="{FF236934-7620-46A1-B44A-8157CE8100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108517"/>
            <a:ext cx="5115961" cy="2441647"/>
          </a:xfrm>
          <a:prstGeom prst="rect">
            <a:avLst/>
          </a:prstGeom>
        </p:spPr>
      </p:pic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3" name="image31.jpeg">
            <a:extLst>
              <a:ext uri="{FF2B5EF4-FFF2-40B4-BE49-F238E27FC236}">
                <a16:creationId xmlns:a16="http://schemas.microsoft.com/office/drawing/2014/main" id="{79C9F9FA-0292-49BC-A306-44ADD6F33B1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3950551"/>
            <a:ext cx="5115961" cy="24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 (Solução)</a:t>
            </a:r>
            <a:endParaRPr lang="pt-B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DD65F-E4C4-4A4F-A8E7-C68E9594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91" y="3343275"/>
            <a:ext cx="6745509" cy="3514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C4FE32-6EB3-4281-84D4-8AFBBA5D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82130"/>
            <a:ext cx="6062542" cy="4724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4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10,5Km</a:t>
            </a:r>
          </a:p>
          <a:p>
            <a:endParaRPr lang="pt-BR" sz="1600" dirty="0"/>
          </a:p>
          <a:p>
            <a:r>
              <a:rPr lang="pt-BR" sz="1600" dirty="0"/>
              <a:t>Visada direta de um relevo elevado entre o morro do Mendanha e o Campus da UERJ-ZO, sem obstaculos de altura elevada na trajetória para ter interferência na visada.</a:t>
            </a:r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UERJ-ZO: (altura do prédio + torre + 23m de altura em relação ao nível do mar) totalizando 63m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0" name="image32.jpeg">
            <a:extLst>
              <a:ext uri="{FF2B5EF4-FFF2-40B4-BE49-F238E27FC236}">
                <a16:creationId xmlns:a16="http://schemas.microsoft.com/office/drawing/2014/main" id="{FCE124AF-AC79-4889-AC1C-07C0EDCEC4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039" y="2121770"/>
            <a:ext cx="5339080" cy="2381250"/>
          </a:xfrm>
          <a:prstGeom prst="rect">
            <a:avLst/>
          </a:prstGeom>
        </p:spPr>
      </p:pic>
      <p:pic>
        <p:nvPicPr>
          <p:cNvPr id="14" name="image33.jpeg">
            <a:extLst>
              <a:ext uri="{FF2B5EF4-FFF2-40B4-BE49-F238E27FC236}">
                <a16:creationId xmlns:a16="http://schemas.microsoft.com/office/drawing/2014/main" id="{5E5887A8-9FAE-4E42-9CFF-E859E039DFC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4010948"/>
            <a:ext cx="533908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6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 (Solução)</a:t>
            </a:r>
            <a:endParaRPr lang="pt-B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C9C49-C656-4A7F-8CC0-F86E7E6BF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1" y="3888403"/>
            <a:ext cx="6200775" cy="2638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924FE6-0E29-4AE6-B793-6B93D2B7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8" y="1816600"/>
            <a:ext cx="6070737" cy="4506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EF159A-F332-47D9-99E9-85AA49420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87" y="5199579"/>
            <a:ext cx="6070737" cy="1123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75" y="3116193"/>
            <a:ext cx="1851632" cy="9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2" y="990502"/>
            <a:ext cx="860227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 do projeto de Link de rádio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F1EAA-25AB-4176-AA38-E0CC96B32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3939" y="725567"/>
            <a:ext cx="62484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do link via rádio</a:t>
            </a:r>
          </a:p>
          <a:p>
            <a:r>
              <a:rPr lang="pt-BR" sz="1600" dirty="0"/>
              <a:t>Para realizar a ligação de link via rádio foi utilizado uma seleção de equipamento necessários para realização das conexões de ponto a ponto Sumaré x Mendanha x UERJ-ZO e os valores estimados de mão de obra necessária para a realização dos serviços.</a:t>
            </a:r>
          </a:p>
          <a:p>
            <a:endParaRPr lang="pt-BR" sz="1600" dirty="0"/>
          </a:p>
          <a:p>
            <a:r>
              <a:rPr lang="pt-BR" sz="1600" dirty="0"/>
              <a:t>Iremos considerar que o gasto com a torre de rádio nos pontos do Sumaré e Mendanha serão desconsiderados visto que por lei, a conceção de uma torre de telecomunicação deve ser de uso compartilhado entre prestadoras de serviços.</a:t>
            </a:r>
          </a:p>
          <a:p>
            <a:r>
              <a:rPr lang="pt-BR" sz="1600" dirty="0"/>
              <a:t>Lei nº 13.116 de 20 de abril de 2015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3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8350" y="5854583"/>
            <a:ext cx="630568" cy="5930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6698678" y="5966434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R$ 41.889,00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4251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10" y="0"/>
            <a:ext cx="74969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Campus completo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</a:t>
            </a:r>
          </a:p>
          <a:p>
            <a:r>
              <a:rPr lang="pt-BR" sz="1600" dirty="0"/>
              <a:t>Com aproximadamente 16km² e dividido em 2 grandes blocos, sendo eles Prédio 1 (prédio principal utilizado pelo IESK, setores administrativos da UERJ-ZO,  CEDERJ e Biblioteca) eo Prédio 2, utilizado pela UERJ-ZO para aulas, pesquisas e projetos acadêmicos dos graduandos e pós-graduandos.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3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546" y="368202"/>
            <a:ext cx="7640453" cy="5867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1 (andar administrativo UERJ-ZO)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para utilização de funcionário administrativos da faculdade e uma sala do setor de Tecnologia, onde ficará hospedado os servidores e será o ponto de chegada e saída de redes externas (link via rádio e rede que liga a UFRJ) e saída para redes internas (rede de alimentação para alunos, funcionários, pesquisadores e acadêmicos, todos segregados por Vlans).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Sumário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Conteúdo do projeto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837CA-A48C-405F-A308-B7AFC9CB570F}"/>
              </a:ext>
            </a:extLst>
          </p:cNvPr>
          <p:cNvSpPr txBox="1"/>
          <p:nvPr/>
        </p:nvSpPr>
        <p:spPr>
          <a:xfrm>
            <a:off x="1974572" y="1801430"/>
            <a:ext cx="10681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3200" dirty="0"/>
              <a:t>Apresentação e Objetivos</a:t>
            </a:r>
          </a:p>
          <a:p>
            <a:pPr marL="342900" indent="-342900">
              <a:buAutoNum type="arabicPeriod"/>
            </a:pPr>
            <a:r>
              <a:rPr lang="pt-BR" sz="3200" dirty="0"/>
              <a:t>Estrutura analítica</a:t>
            </a:r>
          </a:p>
          <a:p>
            <a:pPr marL="342900" indent="-342900">
              <a:buAutoNum type="arabicPeriod"/>
            </a:pPr>
            <a:r>
              <a:rPr lang="pt-BR" sz="3200" dirty="0"/>
              <a:t>Links de rádio frequência</a:t>
            </a:r>
          </a:p>
          <a:p>
            <a:pPr marL="342900" indent="-342900">
              <a:buAutoNum type="arabicPeriod"/>
            </a:pPr>
            <a:r>
              <a:rPr lang="pt-BR" sz="3200" dirty="0"/>
              <a:t>Plantas baixas de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Cabeamento estruturado</a:t>
            </a:r>
          </a:p>
          <a:p>
            <a:pPr marL="342900" indent="-342900">
              <a:buAutoNum type="arabicPeriod"/>
            </a:pPr>
            <a:r>
              <a:rPr lang="pt-BR" sz="3200" dirty="0"/>
              <a:t>Segurança &amp; Resfriamento</a:t>
            </a:r>
          </a:p>
          <a:p>
            <a:pPr marL="342900" indent="-342900">
              <a:buAutoNum type="arabicPeriod"/>
            </a:pPr>
            <a:r>
              <a:rPr lang="pt-BR" sz="3200" dirty="0"/>
              <a:t>Rede &amp;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Solução em nuvem</a:t>
            </a:r>
          </a:p>
          <a:p>
            <a:pPr marL="342900" indent="-342900">
              <a:buAutoNum type="arabicPeriod"/>
            </a:pPr>
            <a:r>
              <a:rPr lang="pt-BR" sz="3200" dirty="0"/>
              <a:t>TCO (Total Cost of Ownership)</a:t>
            </a:r>
          </a:p>
        </p:txBody>
      </p:sp>
    </p:spTree>
    <p:extLst>
      <p:ext uri="{BB962C8B-B14F-4D97-AF65-F5344CB8AC3E}">
        <p14:creationId xmlns:p14="http://schemas.microsoft.com/office/powerpoint/2010/main" val="399835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14" y="1587500"/>
            <a:ext cx="8259441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(andar térreo)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794989" y="2229713"/>
            <a:ext cx="32055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de aula, laboratórios de pesquisa, setor de logística, laboratórios de professores e o conjunto anexo onde possui mais salas de aula 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9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22" y="1378813"/>
            <a:ext cx="8894678" cy="4539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(2º andar)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950927" y="2237495"/>
            <a:ext cx="25449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de aula onde muitas delas possuem diversos computadores de mesa, laboratórios de pesquisa para graduandos e pós-graduandos, assim como laboratórios de professores. 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8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4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pic>
        <p:nvPicPr>
          <p:cNvPr id="5" name="image48.jpeg">
            <a:extLst>
              <a:ext uri="{FF2B5EF4-FFF2-40B4-BE49-F238E27FC236}">
                <a16:creationId xmlns:a16="http://schemas.microsoft.com/office/drawing/2014/main" id="{FD6A997A-DD08-40D8-B806-27FCFBF13D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6626" y="1555330"/>
            <a:ext cx="6612944" cy="4771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770" marR="85344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Após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mapeamento, 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cabeamento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estruturado do projeto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uma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parte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crucial para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manter</a:t>
            </a:r>
            <a:r>
              <a:rPr lang="pt-PT" sz="16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6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universidade totalmente integrada e em funcionamento de forma segura, escalável, de fácil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detecção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erros e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manutenção bem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reduzido.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0089" y="6326978"/>
            <a:ext cx="7681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https://www.caism.unicamp.br/download/ti/cabeamento_estruturado/05-Subsistemas%20de%20Cabeamento%20Estruturado.pdf</a:t>
            </a: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01932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926250" y="1221767"/>
            <a:ext cx="8165057" cy="4726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Para a implementação do projeto de cabeamento estruturado, é necessário levar em consideração alguns fatores importantes antes de partir diretamente para a estruturação: Seguir fielmente as normas para Cabeamento Estruturado (NBR 14565) e caminhos e espaços para o Cabeamento Estruturado (NBR 16415)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7119257" y="5948253"/>
            <a:ext cx="2021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Seção 6.4 da norma NBR 14565.</a:t>
            </a: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8764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18" y="0"/>
            <a:ext cx="61199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Interligações entre edifícios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925788" y="2090078"/>
            <a:ext cx="45599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O diagrama a seguir mostra explicitamente como deve ser realizada a ligação entre os prédios 1 e 2 dentro do Campus da UERJ-ZO, onde temos o recebimento do link via rádio e fibra óptica  no prédio 1, tendo consigo a distribuição interna da rede em seus andares de biblioteca e setores administrativos, como também a passagem com redundância para o prédio 2.</a:t>
            </a:r>
          </a:p>
          <a:p>
            <a:endParaRPr lang="pt-PT" dirty="0"/>
          </a:p>
          <a:p>
            <a:r>
              <a:rPr lang="pt-PT" dirty="0"/>
              <a:t>A ligação com o prédio 2 se dará com uma via por fibra óptica e um link de redundância de Infra Vermelho utilizando-se de canhão de laser como transmissão de dados reserva.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6226452" y="3472449"/>
            <a:ext cx="1912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Redundancia PTP direcional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2397253"/>
            <a:ext cx="1010497" cy="10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47" y="440871"/>
            <a:ext cx="5555274" cy="5827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Aterramento e Energia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1267654" y="1801430"/>
            <a:ext cx="55924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Energização mínima</a:t>
            </a:r>
            <a:endParaRPr lang="pt-BR" b="1" dirty="0"/>
          </a:p>
          <a:p>
            <a:r>
              <a:rPr lang="pt-PT" sz="1600" dirty="0"/>
              <a:t>Em caso de não possuirmos energização initerrupta (gerador), todos os equipamentos que recebem energia deverão ter: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 Blindado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Mitigação Harmônica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Dispositivos de proteção contra surtos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Reguladores de Tensão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Condicionador de Energia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Filtro Harmônico</a:t>
            </a:r>
            <a:endParaRPr lang="pt-BR" sz="1600" dirty="0"/>
          </a:p>
          <a:p>
            <a:r>
              <a:rPr lang="pt-PT" dirty="0"/>
              <a:t> </a:t>
            </a:r>
            <a:endParaRPr lang="pt-BR" dirty="0"/>
          </a:p>
          <a:p>
            <a:r>
              <a:rPr lang="pt-PT" sz="1600" dirty="0"/>
              <a:t>Caso tenhamos gerador, todas as tomadas da Sala Facilidade de Entrada (EF) deverão estar conectadas ao gerador.</a:t>
            </a:r>
          </a:p>
          <a:p>
            <a:endParaRPr lang="pt-PT" sz="1600" dirty="0"/>
          </a:p>
          <a:p>
            <a:r>
              <a:rPr lang="pt-PT" sz="1600" dirty="0"/>
              <a:t>Para prosseguirmos mantendo a conformidade com estas normas, também devemos manter toda a estrutura propriamente energizada, aterrada, e ligada, incluindo os racks e equipamentos, como descrevemos no diagrama a seguir.</a:t>
            </a:r>
            <a:endParaRPr lang="pt-BR" sz="1600" dirty="0"/>
          </a:p>
          <a:p>
            <a:endParaRPr lang="pt-BR" sz="1600" dirty="0"/>
          </a:p>
        </p:txBody>
      </p:sp>
      <p:pic>
        <p:nvPicPr>
          <p:cNvPr id="5" name="Graphic 4" descr="Battery charging">
            <a:extLst>
              <a:ext uri="{FF2B5EF4-FFF2-40B4-BE49-F238E27FC236}">
                <a16:creationId xmlns:a16="http://schemas.microsoft.com/office/drawing/2014/main" id="{C0F84178-810E-453D-9F4D-D6A3E157A1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619" y="1801430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Conduites e distribuição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FB2F8-1F66-4C03-B606-C230921E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52" y="1282488"/>
            <a:ext cx="4762500" cy="1695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06350-8906-4EC3-80BE-B26C00F1AAB2}"/>
              </a:ext>
            </a:extLst>
          </p:cNvPr>
          <p:cNvSpPr/>
          <p:nvPr/>
        </p:nvSpPr>
        <p:spPr>
          <a:xfrm>
            <a:off x="1267654" y="1951222"/>
            <a:ext cx="55924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Passagem de cabeamento</a:t>
            </a:r>
          </a:p>
          <a:p>
            <a:r>
              <a:rPr lang="pt-BR" sz="1600" dirty="0"/>
              <a:t>Para realizar a passagem de cabeamento interno e externo, devemos ter conhecimento das normas e medidas adequadas para cada finalidade, ao lado temos um quadro de medidas mais usuais para passagem de cabos de rede em conduites.</a:t>
            </a:r>
          </a:p>
          <a:p>
            <a:r>
              <a:rPr lang="pt-BR" sz="1600" dirty="0"/>
              <a:t>A passagem de conduites para soluções outdoor devem estar no mínimo a uma profundidade de 46cm.</a:t>
            </a:r>
            <a:endParaRPr lang="pt-PT" sz="1600" dirty="0"/>
          </a:p>
        </p:txBody>
      </p:sp>
      <p:pic>
        <p:nvPicPr>
          <p:cNvPr id="10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1" y="1951222"/>
            <a:ext cx="593035" cy="593035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8A985D-E7C5-4E6F-B40A-2EA4C2B2E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4260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61.jpeg">
            <a:extLst>
              <a:ext uri="{FF2B5EF4-FFF2-40B4-BE49-F238E27FC236}">
                <a16:creationId xmlns:a16="http://schemas.microsoft.com/office/drawing/2014/main" id="{D7C4948A-C476-40C6-875D-22AEDD8C6AB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1200" y="5245893"/>
            <a:ext cx="2265143" cy="1354217"/>
          </a:xfrm>
          <a:prstGeom prst="rect">
            <a:avLst/>
          </a:prstGeom>
        </p:spPr>
      </p:pic>
      <p:pic>
        <p:nvPicPr>
          <p:cNvPr id="15" name="image62.jpeg">
            <a:extLst>
              <a:ext uri="{FF2B5EF4-FFF2-40B4-BE49-F238E27FC236}">
                <a16:creationId xmlns:a16="http://schemas.microsoft.com/office/drawing/2014/main" id="{7963CDD5-7B1C-41EB-ABE5-7C44C815812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9925" y="3980277"/>
            <a:ext cx="2265144" cy="1695450"/>
          </a:xfrm>
          <a:prstGeom prst="rect">
            <a:avLst/>
          </a:prstGeom>
        </p:spPr>
      </p:pic>
      <p:pic>
        <p:nvPicPr>
          <p:cNvPr id="16" name="image63.jpeg">
            <a:extLst>
              <a:ext uri="{FF2B5EF4-FFF2-40B4-BE49-F238E27FC236}">
                <a16:creationId xmlns:a16="http://schemas.microsoft.com/office/drawing/2014/main" id="{FCA79F5C-6520-4EA1-9E92-7B05479F129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7282" y="3980275"/>
            <a:ext cx="2265143" cy="1695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7E8BAD-45A7-4C27-8ED8-CC5F78576113}"/>
              </a:ext>
            </a:extLst>
          </p:cNvPr>
          <p:cNvSpPr/>
          <p:nvPr/>
        </p:nvSpPr>
        <p:spPr>
          <a:xfrm>
            <a:off x="1276556" y="3968344"/>
            <a:ext cx="55924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Soluções internas/Indoor</a:t>
            </a:r>
          </a:p>
          <a:p>
            <a:r>
              <a:rPr lang="pt-PT" sz="1600" dirty="0"/>
              <a:t>Seguindo as normas ABNT 14565, também é necessário para a distribuição horizontal dos cabos, equiparmos esta distribuição com </a:t>
            </a:r>
            <a:r>
              <a:rPr lang="pt-PT" sz="1600" i="1" dirty="0"/>
              <a:t>conduítes</a:t>
            </a:r>
            <a:r>
              <a:rPr lang="pt-PT" sz="1600" dirty="0"/>
              <a:t>, </a:t>
            </a:r>
            <a:r>
              <a:rPr lang="pt-PT" sz="1600" i="1" dirty="0"/>
              <a:t>caixas de junção</a:t>
            </a:r>
            <a:r>
              <a:rPr lang="pt-PT" sz="1600" dirty="0"/>
              <a:t>, </a:t>
            </a:r>
            <a:r>
              <a:rPr lang="pt-PT" sz="1600" i="1" dirty="0"/>
              <a:t>caneletas, pullboxes </a:t>
            </a:r>
            <a:r>
              <a:rPr lang="pt-PT" sz="1600" dirty="0"/>
              <a:t>e </a:t>
            </a:r>
            <a:r>
              <a:rPr lang="pt-PT" sz="1600" i="1" dirty="0"/>
              <a:t>trilho para os cabos (cable tray)</a:t>
            </a:r>
            <a:endParaRPr lang="pt-PT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7468312" y="3071300"/>
            <a:ext cx="394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NBR 5410 - </a:t>
            </a:r>
            <a:r>
              <a:rPr lang="pt-BR" sz="1200" dirty="0"/>
              <a:t>sobre a ocupação de condutores em eletrodutos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047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7" y="530762"/>
            <a:ext cx="3435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Backbone de Campus</a:t>
            </a:r>
          </a:p>
          <a:p>
            <a:r>
              <a:rPr lang="pt-BR" sz="1600" dirty="0"/>
              <a:t>Com cabos de fibra multimode</a:t>
            </a:r>
          </a:p>
          <a:p>
            <a:r>
              <a:rPr lang="pt-BR" sz="1600" dirty="0"/>
              <a:t>OM4 (MMF)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23" y="4114800"/>
            <a:ext cx="2985938" cy="1963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791" y="3745468"/>
            <a:ext cx="16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Emenda óptica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3223" y="177725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PEAD para passagem da fibra</a:t>
            </a:r>
          </a:p>
        </p:txBody>
      </p:sp>
      <p:pic>
        <p:nvPicPr>
          <p:cNvPr id="12" name="Picture 11" descr="Tubo PEAD para Fibra Óptica - Apuã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71" y="2111569"/>
            <a:ext cx="2606841" cy="169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28" y="0"/>
            <a:ext cx="6267472" cy="6858000"/>
          </a:xfrm>
          <a:prstGeom prst="rect">
            <a:avLst/>
          </a:prstGeom>
        </p:spPr>
      </p:pic>
      <p:pic>
        <p:nvPicPr>
          <p:cNvPr id="10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521" y="1862322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6" y="391794"/>
            <a:ext cx="4252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Localização do Backbone, Backhaul &amp; EF (Facilidade de Acesso)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79624"/>
            <a:ext cx="4089400" cy="6553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654" y="1234922"/>
            <a:ext cx="3929946" cy="537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3" y="2071914"/>
            <a:ext cx="2457793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1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449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6" y="391794"/>
            <a:ext cx="536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Localização &amp; Padronização das Tomadas</a:t>
            </a:r>
          </a:p>
          <a:p>
            <a:pPr algn="ctr"/>
            <a:r>
              <a:rPr lang="pt-BR" sz="2000" b="1" dirty="0"/>
              <a:t>Norma </a:t>
            </a:r>
            <a:r>
              <a:rPr lang="pt-PT" b="1" i="1" dirty="0"/>
              <a:t>NBR 5410</a:t>
            </a:r>
            <a:r>
              <a:rPr lang="pt-BR" sz="2000" b="1" dirty="0"/>
              <a:t> </a:t>
            </a: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1" y="1651000"/>
            <a:ext cx="5330254" cy="47472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1448" y="6398260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Padrão das salas do Anexo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6398260"/>
            <a:ext cx="490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Padrão de PCs &amp; tomadas dos labs. (Ex no lab 101)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08" y="1241267"/>
            <a:ext cx="5848637" cy="51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Equipe &amp; Objetivo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84128-E74A-4C41-9B01-299702BF7064}"/>
              </a:ext>
            </a:extLst>
          </p:cNvPr>
          <p:cNvSpPr txBox="1"/>
          <p:nvPr/>
        </p:nvSpPr>
        <p:spPr>
          <a:xfrm>
            <a:off x="1099928" y="2447290"/>
            <a:ext cx="267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Equipe desenvolvedora:</a:t>
            </a:r>
          </a:p>
          <a:p>
            <a:endParaRPr lang="pt-BR" dirty="0"/>
          </a:p>
          <a:p>
            <a:r>
              <a:rPr lang="pt-BR" dirty="0"/>
              <a:t>Breno Sales da Silva</a:t>
            </a:r>
          </a:p>
          <a:p>
            <a:r>
              <a:rPr lang="pt-BR" dirty="0"/>
              <a:t>Leandro da Silva Pimentel</a:t>
            </a:r>
          </a:p>
          <a:p>
            <a:r>
              <a:rPr lang="pt-BR" dirty="0"/>
              <a:t>Luan Silva Aguiar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95086-0B7E-444B-8F8E-963C0038CB55}"/>
              </a:ext>
            </a:extLst>
          </p:cNvPr>
          <p:cNvSpPr txBox="1"/>
          <p:nvPr/>
        </p:nvSpPr>
        <p:spPr>
          <a:xfrm>
            <a:off x="4641571" y="2447290"/>
            <a:ext cx="72555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 do projeto</a:t>
            </a:r>
          </a:p>
          <a:p>
            <a:endParaRPr lang="pt-BR" dirty="0"/>
          </a:p>
          <a:p>
            <a:r>
              <a:rPr lang="pt-BR" dirty="0"/>
              <a:t>Nosso projeto Zona Oeste Conectada, tem como objetivo de definir um link de Rádio conectando SUMARÉ x MENDANHA x UERJ-ZO.</a:t>
            </a:r>
          </a:p>
          <a:p>
            <a:endParaRPr lang="pt-BR" dirty="0"/>
          </a:p>
          <a:p>
            <a:r>
              <a:rPr lang="pt-BR" dirty="0"/>
              <a:t>O projeto também contará com o objetivo de prover acesso à internet no campus da UERJ-ZO, incluindo no processo o mapeamento do local, verificação das necessidades do campus, projetar a infraestrutura de redes e cabeamento conforme às normas IEEE 802.1x, além de selecionar os equipamentos adequados para tal infraestrutura. </a:t>
            </a:r>
          </a:p>
        </p:txBody>
      </p:sp>
      <p:pic>
        <p:nvPicPr>
          <p:cNvPr id="22" name="Graphic 21" descr="Group of men">
            <a:extLst>
              <a:ext uri="{FF2B5EF4-FFF2-40B4-BE49-F238E27FC236}">
                <a16:creationId xmlns:a16="http://schemas.microsoft.com/office/drawing/2014/main" id="{9F7FB8B0-8AE8-45C3-996D-4F171A6069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78" y="2328602"/>
            <a:ext cx="593035" cy="593035"/>
          </a:xfrm>
          <a:prstGeom prst="rect">
            <a:avLst/>
          </a:prstGeom>
        </p:spPr>
      </p:pic>
      <p:pic>
        <p:nvPicPr>
          <p:cNvPr id="24" name="Graphic 23" descr="Target">
            <a:extLst>
              <a:ext uri="{FF2B5EF4-FFF2-40B4-BE49-F238E27FC236}">
                <a16:creationId xmlns:a16="http://schemas.microsoft.com/office/drawing/2014/main" id="{88E975B4-EFDE-4F1D-8CE1-1BF9AFF506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536" y="2333338"/>
            <a:ext cx="593035" cy="593035"/>
          </a:xfrm>
          <a:prstGeom prst="rect">
            <a:avLst/>
          </a:prstGeom>
        </p:spPr>
      </p:pic>
      <p:pic>
        <p:nvPicPr>
          <p:cNvPr id="26" name="Graphic 25" descr="Graduation cap">
            <a:extLst>
              <a:ext uri="{FF2B5EF4-FFF2-40B4-BE49-F238E27FC236}">
                <a16:creationId xmlns:a16="http://schemas.microsoft.com/office/drawing/2014/main" id="{3418EEBC-046E-41B9-B08B-AD2B0D72A8F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674" y="4201408"/>
            <a:ext cx="593035" cy="593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C5B2AF-698D-48FE-A824-E8E7B80EAC61}"/>
              </a:ext>
            </a:extLst>
          </p:cNvPr>
          <p:cNvSpPr txBox="1"/>
          <p:nvPr/>
        </p:nvSpPr>
        <p:spPr>
          <a:xfrm>
            <a:off x="1081709" y="4315563"/>
            <a:ext cx="2960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Orientador / Cliente</a:t>
            </a:r>
          </a:p>
          <a:p>
            <a:endParaRPr lang="pt-BR" dirty="0"/>
          </a:p>
          <a:p>
            <a:r>
              <a:rPr lang="pt-BR" dirty="0"/>
              <a:t>Carlos Alberto Alves Lemos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953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6" y="391794"/>
            <a:ext cx="536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Localização &amp; Padronização das Tomadas</a:t>
            </a:r>
          </a:p>
          <a:p>
            <a:pPr algn="ctr"/>
            <a:r>
              <a:rPr lang="pt-BR" sz="2000" b="1" dirty="0"/>
              <a:t>Norma </a:t>
            </a:r>
            <a:r>
              <a:rPr lang="pt-PT" b="1" i="1" dirty="0"/>
              <a:t>NBR 5410</a:t>
            </a:r>
            <a:r>
              <a:rPr lang="pt-BR" sz="2000" b="1" dirty="0"/>
              <a:t> </a:t>
            </a:r>
          </a:p>
        </p:txBody>
      </p:sp>
      <p:pic>
        <p:nvPicPr>
          <p:cNvPr id="1026" name="Picture 2" descr="padrão lab tom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667" y="1801430"/>
            <a:ext cx="305117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onto de rede de cabeament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12" y="2100502"/>
            <a:ext cx="4681220" cy="312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9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07" y="2730577"/>
            <a:ext cx="1176111" cy="73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7" y="3892165"/>
            <a:ext cx="10858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3" y="4780189"/>
            <a:ext cx="7574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7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77" y="4790323"/>
            <a:ext cx="498332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44669" y="2313011"/>
            <a:ext cx="28019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de salas comuns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72870" y="3627593"/>
            <a:ext cx="24325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de Labs</a:t>
            </a:r>
            <a:endParaRPr kumimoji="0" lang="pt-BR" altLang="pt-B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3647" y="4513573"/>
            <a:ext cx="217102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ANEXO</a:t>
            </a:r>
            <a:endParaRPr kumimoji="0" lang="pt-BR" altLang="pt-B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353" y="294628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3157" y="388937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957" y="482616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9161" y="482412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27260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92333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4289" y="1801430"/>
            <a:ext cx="318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Projeto </a:t>
            </a:r>
          </a:p>
          <a:p>
            <a:r>
              <a:rPr lang="pt-BR" sz="2000" b="1" dirty="0"/>
              <a:t>do cabeamento Estruturado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67294" y="0"/>
            <a:ext cx="8824706" cy="6786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368" y="2796318"/>
            <a:ext cx="3192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1 à Biblioteca.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2º andar.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Térreo.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pic>
        <p:nvPicPr>
          <p:cNvPr id="6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1" y="1608322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4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663"/>
            <a:ext cx="12192000" cy="595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" y="0"/>
            <a:ext cx="1591503" cy="16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12014200" cy="664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3500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Normas e boas práticas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F98A4-79E1-4C23-9503-8DDF8688752F}"/>
              </a:ext>
            </a:extLst>
          </p:cNvPr>
          <p:cNvSpPr/>
          <p:nvPr/>
        </p:nvSpPr>
        <p:spPr>
          <a:xfrm>
            <a:off x="1363110" y="1997314"/>
            <a:ext cx="455999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geral</a:t>
            </a:r>
          </a:p>
          <a:p>
            <a:r>
              <a:rPr lang="pt-PT" sz="1600" dirty="0"/>
              <a:t>Para ter a segurança de um datacenter, é necessário que haja: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 </a:t>
            </a:r>
            <a:r>
              <a:rPr lang="pt-PT" sz="1600" b="1" dirty="0"/>
              <a:t>Segurança física: </a:t>
            </a:r>
            <a:r>
              <a:rPr lang="pt-PT" sz="1600" dirty="0"/>
              <a:t>Proteção contra desastres naturais e acesso de pessoas não autorizadas aos equipamentos.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Segurança lógica: </a:t>
            </a:r>
            <a:r>
              <a:rPr lang="pt-PT" sz="1600" dirty="0"/>
              <a:t>Gerenciamento de credenciais e logs de pessoas autorizadas a operar nos equipamentos dentro do datacenter.</a:t>
            </a:r>
            <a:endParaRPr lang="pt-BR" sz="1600" dirty="0"/>
          </a:p>
        </p:txBody>
      </p:sp>
      <p:pic>
        <p:nvPicPr>
          <p:cNvPr id="10" name="Graphic 9" descr="Lock">
            <a:extLst>
              <a:ext uri="{FF2B5EF4-FFF2-40B4-BE49-F238E27FC236}">
                <a16:creationId xmlns:a16="http://schemas.microsoft.com/office/drawing/2014/main" id="{1ACDE490-E516-4DDF-9AE7-A73AE4DD80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8E1EE687-287A-454A-89E2-CDE74A6783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42" y="4508692"/>
            <a:ext cx="630568" cy="630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6BC54F-1AB8-4A1D-858E-91FF40218227}"/>
              </a:ext>
            </a:extLst>
          </p:cNvPr>
          <p:cNvSpPr/>
          <p:nvPr/>
        </p:nvSpPr>
        <p:spPr>
          <a:xfrm>
            <a:off x="1363110" y="4508692"/>
            <a:ext cx="105963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Proteção contra Incêndio</a:t>
            </a:r>
          </a:p>
          <a:p>
            <a:r>
              <a:rPr lang="pt-PT" sz="1600" dirty="0"/>
              <a:t>Sistemas de supressão a incêndio e combate a chamas são essenciais para que em caso de desastres emergenciais aconteçam, sejam controlados rápidamente e tenham o menor impacto possível, tanto em infraestrutura local, como equipamentos e vidas humanas. </a:t>
            </a:r>
          </a:p>
          <a:p>
            <a:r>
              <a:rPr lang="pt-PT" sz="1600" dirty="0"/>
              <a:t>Assim como também é recomendável que as paredes de um datacenter sejam especiais com materiais que suportem chamas de 1260 ºC por 1h e tenham portas corta-fogo de utilização de acordo com a </a:t>
            </a:r>
            <a:r>
              <a:rPr lang="pt-BR" sz="1600" b="1" dirty="0"/>
              <a:t>NBR 9441</a:t>
            </a:r>
            <a:r>
              <a:rPr lang="pt-PT" sz="1600" dirty="0"/>
              <a:t>.</a:t>
            </a:r>
            <a:endParaRPr lang="pt-BR" sz="1600" dirty="0"/>
          </a:p>
        </p:txBody>
      </p:sp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ED67615A-C4AC-44B8-A3CF-93E7FA6EC98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8905" y="1997315"/>
            <a:ext cx="630567" cy="6305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85ECB-6D01-4B92-A7E5-27180A77E048}"/>
              </a:ext>
            </a:extLst>
          </p:cNvPr>
          <p:cNvSpPr/>
          <p:nvPr/>
        </p:nvSpPr>
        <p:spPr>
          <a:xfrm>
            <a:off x="7399472" y="1997314"/>
            <a:ext cx="455999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Controle de temperatura e umidade</a:t>
            </a:r>
          </a:p>
          <a:p>
            <a:r>
              <a:rPr lang="pt-PT" sz="1600" dirty="0"/>
              <a:t>O controle de temperatura e umidade constante é um método de manter sob controle dois fatores importantes para um bom funcionamento dos equipamento e evitar o maior desgaste e perda dos mesmos.</a:t>
            </a:r>
          </a:p>
          <a:p>
            <a:r>
              <a:rPr lang="pt-PT" sz="1600" dirty="0"/>
              <a:t>A temperatura ideal para se manter um datacenter é entre 15 ºC e 32 ºC com a umidade relativa entre 20% e 80% conforme a </a:t>
            </a:r>
            <a:r>
              <a:rPr lang="pt-BR" sz="1600" b="1" dirty="0"/>
              <a:t>ASHRAE 9.9</a:t>
            </a:r>
            <a:r>
              <a:rPr lang="pt-BR" dirty="0"/>
              <a:t> 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3613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Acesso ao datacenter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84704-B696-4A02-AEB1-9F037831F121}"/>
              </a:ext>
            </a:extLst>
          </p:cNvPr>
          <p:cNvSpPr/>
          <p:nvPr/>
        </p:nvSpPr>
        <p:spPr>
          <a:xfrm>
            <a:off x="1363110" y="1997314"/>
            <a:ext cx="455999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Física &amp; lógica</a:t>
            </a:r>
          </a:p>
          <a:p>
            <a:r>
              <a:rPr lang="pt-PT" sz="1600" dirty="0"/>
              <a:t>Para acessar um Datacenter, deve-se ter acesso por algum desses meios: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sabe: senha ou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seja: Reconhecimento facial e/ou biometria.</a:t>
            </a:r>
          </a:p>
          <a:p>
            <a:endParaRPr lang="pt-PT" sz="1600" dirty="0"/>
          </a:p>
          <a:p>
            <a:r>
              <a:rPr lang="pt-PT" sz="1600" dirty="0"/>
              <a:t>Uma segurança física deve sempre se preocupar com o monitoramento visual do acesso tanto externo, quanto interno por meio de câmeras de vigilância ou sistema de CFTV para registro visual, além de imposição de trancas para o acesso, sendo ela por reconhecimento facial, código, digital, voz, credenciais ou outras opções disponíveis de mercado.</a:t>
            </a:r>
            <a:endParaRPr lang="pt-BR" sz="1600" dirty="0"/>
          </a:p>
        </p:txBody>
      </p:sp>
      <p:pic>
        <p:nvPicPr>
          <p:cNvPr id="10" name="Graphic 9" descr="Employee badge">
            <a:extLst>
              <a:ext uri="{FF2B5EF4-FFF2-40B4-BE49-F238E27FC236}">
                <a16:creationId xmlns:a16="http://schemas.microsoft.com/office/drawing/2014/main" id="{DCF53B4B-AAA5-4F58-B612-5FB1C7384D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EAF8F-EC1C-4AD8-BA07-4F767CC2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41" y="1997314"/>
            <a:ext cx="2009775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5FAFE-9E52-4A59-9A22-D1E11B84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877" y="2687876"/>
            <a:ext cx="1724025" cy="165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022D5-C6F1-4ADC-9781-B98CD95FF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469" y="3756025"/>
            <a:ext cx="1106352" cy="2382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261C68-AC3A-45B7-AB0C-341293D2C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830" y="4582346"/>
            <a:ext cx="996815" cy="15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(datacenter)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A52C9-F597-49A1-8DDE-7960FFC694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627" y="1801430"/>
            <a:ext cx="5760085" cy="4390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1997314"/>
            <a:ext cx="455999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(datacenter)</a:t>
            </a:r>
          </a:p>
          <a:p>
            <a:r>
              <a:rPr lang="pt-PT" sz="1600" dirty="0"/>
              <a:t>Para atender as necessidades do projeto, optamos pelo sistema contra incêndio </a:t>
            </a:r>
            <a:r>
              <a:rPr lang="pt-PT" sz="1600" b="1" dirty="0"/>
              <a:t>FM200</a:t>
            </a:r>
            <a:r>
              <a:rPr lang="pt-PT" sz="1600" dirty="0"/>
              <a:t>, o mesmo atende as necessidades da norma </a:t>
            </a:r>
            <a:r>
              <a:rPr lang="pt-BR" sz="1600" b="1" dirty="0"/>
              <a:t>NFPA 2001 </a:t>
            </a:r>
            <a:r>
              <a:rPr lang="pt-BR" sz="1600" dirty="0"/>
              <a:t>onde visa o combate a chamas por meio de um gás inodoro e que não conduz eletricidade.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Não deixa resíduos, partículas, água ou materiais corrosivos.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seguro para uso em ambientes ocupados.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ideal para ambientes com equipamentos sensíveis.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Pode ser usado para extinguir incêndios de classe A, B e 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recomendado para proteger ambientes como data centers, salas de controle, centros cirúrgicos, entre outros.</a:t>
            </a:r>
          </a:p>
          <a:p>
            <a:endParaRPr lang="pt-BR" sz="1600" dirty="0"/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6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(cabeamento)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345657"/>
            <a:ext cx="455999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(cabeamento)</a:t>
            </a:r>
          </a:p>
          <a:p>
            <a:r>
              <a:rPr lang="pt-BR" sz="1600" dirty="0"/>
              <a:t>Como mais uma maneira de redundância contra incêndio, vimos a utilização do sistema EZ Path plausível nas paredes dos cabeamentos no caminho horizontal do datacenter / backhaul. Este sistema protege as salas contra incêndios e fumaças. Ao passar os cabos neste sistema, ele se ajusta corretamente à largura dos cabos e, ao ser exposto a um incêndio, o sistema se expande cobrindo toda a área dos cabos, não permitindo a passagem de fogo ou fumaça ao local sensível</a:t>
            </a:r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2345657"/>
            <a:ext cx="630568" cy="63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21589-4A21-441E-9118-F10CB25BEBA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26515" y="3823380"/>
            <a:ext cx="4375013" cy="190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63BF-2023-444C-AC0D-50A18ED139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76750" y="900519"/>
            <a:ext cx="3152140" cy="2677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0036" y="5733143"/>
            <a:ext cx="2068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Custo = 2 kits de R$2558,78 cada</a:t>
            </a:r>
            <a:endParaRPr lang="pt-BR" sz="1100" dirty="0"/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99077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de climatização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447257"/>
            <a:ext cx="45599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de climatização</a:t>
            </a:r>
          </a:p>
          <a:p>
            <a:r>
              <a:rPr lang="pt-BR" sz="1600" dirty="0"/>
              <a:t>Como solução para o sistema de climatização, recomendamos o sistema CRACS. Onde o mesmo visa impor saídas de ar gelado diretamente ou abaixo do rack onde ficarão os equipamentos por meio do piso elevado, enquanto o o ar quente que iria subir ou ter sua saída sentido oposto a entrada do ar gelado, seria absorvido pela unidade de ar condicionado para realizar a conversão de temperatura.</a:t>
            </a: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7C11F33E-5FF9-40B2-B0CE-71D6F88D6E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3" y="2447257"/>
            <a:ext cx="630567" cy="630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597B7-2393-4352-AFAC-68C12A0F99C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3667" y="2312597"/>
            <a:ext cx="5444717" cy="33217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D1F1FC-6AAF-4628-963C-66E0BEF9D64F}"/>
              </a:ext>
            </a:extLst>
          </p:cNvPr>
          <p:cNvSpPr/>
          <p:nvPr/>
        </p:nvSpPr>
        <p:spPr>
          <a:xfrm>
            <a:off x="6228025" y="5634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i="1" dirty="0">
                <a:solidFill>
                  <a:srgbClr val="44546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Exemplo da solução CRACS utilizando do piso suspenso para fluir os ares quentes (setas vermelhas) e frios (setas azuis).</a:t>
            </a:r>
          </a:p>
        </p:txBody>
      </p:sp>
    </p:spTree>
    <p:extLst>
      <p:ext uri="{BB962C8B-B14F-4D97-AF65-F5344CB8AC3E}">
        <p14:creationId xmlns:p14="http://schemas.microsoft.com/office/powerpoint/2010/main" val="240698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do projeto de segurança</a:t>
            </a:r>
          </a:p>
          <a:p>
            <a:r>
              <a:rPr lang="pt-BR" dirty="0"/>
              <a:t>ao Datacenter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37777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e segurança no datacenter</a:t>
            </a:r>
          </a:p>
          <a:p>
            <a:endParaRPr lang="pt-BR" sz="1600" dirty="0"/>
          </a:p>
          <a:p>
            <a:r>
              <a:rPr lang="pt-BR" sz="1600" dirty="0"/>
              <a:t>Gastos relacionados diretamente com a montagem e preparação de um datacenter seguro onde esteja de acordo com as normas de segurança contra incêndio e refrigeração para infraestrutura local.</a:t>
            </a:r>
          </a:p>
          <a:p>
            <a:endParaRPr lang="pt-BR" sz="1600" dirty="0"/>
          </a:p>
          <a:p>
            <a:r>
              <a:rPr lang="pt-BR" sz="1600" dirty="0"/>
              <a:t>Lembrando que o datacenter principal se situa no prédio 1, e no prédio 2 estará presente um segundo datacenter de menor porte. Ambos os datacenters realizará a distribuição organizada de rede do prédio em que esteja localizado.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B0260-9277-46D2-AA87-ADB110CACA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93632" y="990502"/>
            <a:ext cx="6798368" cy="5685767"/>
          </a:xfrm>
          <a:prstGeom prst="rect">
            <a:avLst/>
          </a:prstGeom>
        </p:spPr>
      </p:pic>
      <p:pic>
        <p:nvPicPr>
          <p:cNvPr id="9" name="Graphic 13" descr="Server">
            <a:extLst>
              <a:ext uri="{FF2B5EF4-FFF2-40B4-BE49-F238E27FC236}">
                <a16:creationId xmlns:a16="http://schemas.microsoft.com/office/drawing/2014/main" id="{CE8B252B-A8F3-4C44-ABC6-F27CC448BD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27" y="5766697"/>
            <a:ext cx="630568" cy="630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DA79C-EDC4-4057-80A9-9D7282377901}"/>
              </a:ext>
            </a:extLst>
          </p:cNvPr>
          <p:cNvSpPr/>
          <p:nvPr/>
        </p:nvSpPr>
        <p:spPr>
          <a:xfrm>
            <a:off x="1020871" y="583384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R$ 119.950,00</a:t>
            </a:r>
            <a:endParaRPr lang="pt-BR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4081671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5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910"/>
            <a:ext cx="12192000" cy="372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Diagramação dos links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3670" y="5715250"/>
            <a:ext cx="117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Redundancia PTP entre prédios direcional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44" y="5608141"/>
            <a:ext cx="1837587" cy="946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50" y="5557709"/>
            <a:ext cx="1047500" cy="10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75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Estrutura geral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55511-CA0F-4C11-824F-3690E8B3D6ED}"/>
              </a:ext>
            </a:extLst>
          </p:cNvPr>
          <p:cNvSpPr txBox="1"/>
          <p:nvPr/>
        </p:nvSpPr>
        <p:spPr>
          <a:xfrm>
            <a:off x="4333461" y="6337327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Diagrama de rede geral, topologia estrela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834"/>
            <a:ext cx="12192000" cy="40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6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5" name="image84.jpeg">
            <a:extLst>
              <a:ext uri="{FF2B5EF4-FFF2-40B4-BE49-F238E27FC236}">
                <a16:creationId xmlns:a16="http://schemas.microsoft.com/office/drawing/2014/main" id="{6646CF48-3D19-4FA5-A9DC-FB0B74527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749" y="1801430"/>
            <a:ext cx="5738191" cy="4466178"/>
          </a:xfrm>
          <a:prstGeom prst="rect">
            <a:avLst/>
          </a:prstGeom>
        </p:spPr>
      </p:pic>
      <p:pic>
        <p:nvPicPr>
          <p:cNvPr id="7" name="image85.jpeg">
            <a:extLst>
              <a:ext uri="{FF2B5EF4-FFF2-40B4-BE49-F238E27FC236}">
                <a16:creationId xmlns:a16="http://schemas.microsoft.com/office/drawing/2014/main" id="{9834754A-4C57-435A-8D2F-2559A02B94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810" y="1801430"/>
            <a:ext cx="5765939" cy="4466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0488D-B915-415D-A0D7-97A8DF7C785A}"/>
              </a:ext>
            </a:extLst>
          </p:cNvPr>
          <p:cNvSpPr txBox="1"/>
          <p:nvPr/>
        </p:nvSpPr>
        <p:spPr>
          <a:xfrm>
            <a:off x="4333461" y="6337327"/>
            <a:ext cx="29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1 andar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3128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7" name="image86.jpeg">
            <a:extLst>
              <a:ext uri="{FF2B5EF4-FFF2-40B4-BE49-F238E27FC236}">
                <a16:creationId xmlns:a16="http://schemas.microsoft.com/office/drawing/2014/main" id="{6DE44EE7-4A85-4810-A62C-4F24D55A91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1" y="2352881"/>
            <a:ext cx="6096000" cy="3139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5A5585-6B60-46DA-839D-CC82FEE9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2881"/>
            <a:ext cx="6096000" cy="3139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1515D-424F-4480-AF58-032655BFDDDD}"/>
              </a:ext>
            </a:extLst>
          </p:cNvPr>
          <p:cNvSpPr txBox="1"/>
          <p:nvPr/>
        </p:nvSpPr>
        <p:spPr>
          <a:xfrm>
            <a:off x="5230923" y="6298492"/>
            <a:ext cx="173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2</a:t>
            </a:r>
          </a:p>
        </p:txBody>
      </p:sp>
    </p:spTree>
    <p:extLst>
      <p:ext uri="{BB962C8B-B14F-4D97-AF65-F5344CB8AC3E}">
        <p14:creationId xmlns:p14="http://schemas.microsoft.com/office/powerpoint/2010/main" val="749757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1" y="993047"/>
            <a:ext cx="669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&amp; posição dos APs (circulado em vermelho)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0478-004C-4D0B-A059-1B38B642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67339"/>
            <a:ext cx="6187503" cy="3511826"/>
          </a:xfrm>
          <a:prstGeom prst="rect">
            <a:avLst/>
          </a:prstGeom>
        </p:spPr>
      </p:pic>
      <p:pic>
        <p:nvPicPr>
          <p:cNvPr id="7" name="image88.jpeg">
            <a:extLst>
              <a:ext uri="{FF2B5EF4-FFF2-40B4-BE49-F238E27FC236}">
                <a16:creationId xmlns:a16="http://schemas.microsoft.com/office/drawing/2014/main" id="{3CBAB235-A99B-4CAA-A82A-CE0DD69BF2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067339"/>
            <a:ext cx="6096000" cy="351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650C4-34BF-4466-8D17-7CFC834A05D6}"/>
              </a:ext>
            </a:extLst>
          </p:cNvPr>
          <p:cNvSpPr txBox="1"/>
          <p:nvPr/>
        </p:nvSpPr>
        <p:spPr>
          <a:xfrm>
            <a:off x="5230923" y="6298492"/>
            <a:ext cx="250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1 (térreo)</a:t>
            </a:r>
          </a:p>
        </p:txBody>
      </p:sp>
    </p:spTree>
    <p:extLst>
      <p:ext uri="{BB962C8B-B14F-4D97-AF65-F5344CB8AC3E}">
        <p14:creationId xmlns:p14="http://schemas.microsoft.com/office/powerpoint/2010/main" val="99787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6032E-C722-42DF-919F-8B6753344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86" y="1541186"/>
            <a:ext cx="6758609" cy="50102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150005"/>
            <a:ext cx="423971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1</a:t>
            </a:r>
          </a:p>
          <a:p>
            <a:endParaRPr lang="pt-BR" b="1" dirty="0"/>
          </a:p>
          <a:p>
            <a:r>
              <a:rPr lang="pt-BR" sz="1600" dirty="0"/>
              <a:t>Todo o projeto será dividido em Vlan’s onde todos os APs serão ligados a Vlan’s geral de uso (Vlan de aluno), e as máquinas de uso administrativo como computadores de mesa e notebooks deverão ser ligados via cabo com a Vlan administrativa.</a:t>
            </a:r>
          </a:p>
          <a:p>
            <a:endParaRPr lang="pt-BR" sz="1600" dirty="0"/>
          </a:p>
          <a:p>
            <a:r>
              <a:rPr lang="pt-BR" sz="1600" dirty="0"/>
              <a:t>No prédio 1 temos como figura central a utilização de servidores para separar o processamento de informações de cada uma de suas Vlan’s, aplicando suas regras e restrições e fazendo o armazenamento de dados conforme necessário.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505" y="2150005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083745"/>
            <a:ext cx="423971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(2 andar)</a:t>
            </a:r>
          </a:p>
          <a:p>
            <a:r>
              <a:rPr lang="pt-BR" sz="1600" dirty="0"/>
              <a:t>Todo o projeto será dividido em Vlan’s onde todos os APs serão ligados a Vlan’s geral de uso (Vlan de aluno), todos os Switchs que serão separados alocados em laboratório de aula, laboratórios e corredores receberão todas as Vlans, e a saída de cada porta será configurada conforme necessidade de uso da seguinte forma: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aula: 1 porta com Vlan acadêmica (para o computador do professor) e demais portas para Vlan de alunos.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pesquisa: Todas as portas necessárias para uso em laboratório de pesquisa serão de Vlan de Pesquisa.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Switch de corredor: Poderá ser utilizado para alimentação de diversos laboratórios tendo suas portas definidas para Vlan de Pesquisa.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083745"/>
            <a:ext cx="630568" cy="630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A7742C-D263-4E95-903E-F5C48A40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740" y="2150005"/>
            <a:ext cx="6797260" cy="34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399029"/>
            <a:ext cx="42397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(1 andar/ térreo)</a:t>
            </a:r>
          </a:p>
          <a:p>
            <a:r>
              <a:rPr lang="pt-BR" sz="1600" dirty="0"/>
              <a:t>Com metodologia de distribuição de pontos de rede e separação de portas de uso por Vlans semelhante ao projeto no 2º andar, o andar térreo possui as mesmas caracteristicas além de ter o setor de logistica, onde o mesmo possuirá seu Switch próprio com as portas de uso voltado para a Vlan administrativa.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399029"/>
            <a:ext cx="630568" cy="630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0E711-26A8-4095-A48D-09169D55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556" y="2399029"/>
            <a:ext cx="7114464" cy="30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3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Equipamentos de uso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625D6-8B03-46A2-A1D8-1E720E46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063" y="361822"/>
            <a:ext cx="2006876" cy="2799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9A8609-5510-4BC6-8348-703B9CAB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89" y="5638928"/>
            <a:ext cx="4171950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14BFA-883A-4878-B8FA-428CE0E3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699" y="3590162"/>
            <a:ext cx="1207604" cy="176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C56EF-24DC-4E2E-94E8-2ECECEAFC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272" y="3620368"/>
            <a:ext cx="1378847" cy="1702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9F29B-8425-4C4B-A57E-6E9E5CEC5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6989" y="385235"/>
            <a:ext cx="1775674" cy="30772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5D1EDF-F055-47F6-8067-6B31EA79C2AE}"/>
              </a:ext>
            </a:extLst>
          </p:cNvPr>
          <p:cNvSpPr/>
          <p:nvPr/>
        </p:nvSpPr>
        <p:spPr>
          <a:xfrm>
            <a:off x="8252169" y="6496178"/>
            <a:ext cx="2801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600" i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Switch 24p TP-Link TL-SG3428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49F1B9-EAD2-466E-89ED-7C1E0AECF6CD}"/>
              </a:ext>
            </a:extLst>
          </p:cNvPr>
          <p:cNvSpPr/>
          <p:nvPr/>
        </p:nvSpPr>
        <p:spPr>
          <a:xfrm>
            <a:off x="1453186" y="2521848"/>
            <a:ext cx="464281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 de rede</a:t>
            </a:r>
          </a:p>
          <a:p>
            <a:r>
              <a:rPr lang="pt-BR" sz="1600" dirty="0"/>
              <a:t>O projeto será composto em sua maior parte pelos equipamentos principais resentados ilustrativamente ao lado: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Switch gerenciavel 24 portas TP-Link TL-SG3428.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Access Point Ubiquiti Unifi 6 Lite.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Nobreak ATTIV 1500 VA Bivolts Intelbras.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Nobreak ATTIV 3000 VA Bivolts Intelbras.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Servidor Lenovo ThinkSystem ST50 v2 XEON.</a:t>
            </a:r>
          </a:p>
          <a:p>
            <a:endParaRPr lang="pt-BR" sz="1600" dirty="0"/>
          </a:p>
        </p:txBody>
      </p:sp>
      <p:pic>
        <p:nvPicPr>
          <p:cNvPr id="13" name="Graphic 12" descr="Wireless router">
            <a:extLst>
              <a:ext uri="{FF2B5EF4-FFF2-40B4-BE49-F238E27FC236}">
                <a16:creationId xmlns:a16="http://schemas.microsoft.com/office/drawing/2014/main" id="{937CC085-ED53-4421-ADC9-B15EE72830D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853" y="2521848"/>
            <a:ext cx="630568" cy="6305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1C6334-8931-4CF1-AE49-FCE7F7C4CF9A}"/>
              </a:ext>
            </a:extLst>
          </p:cNvPr>
          <p:cNvSpPr/>
          <p:nvPr/>
        </p:nvSpPr>
        <p:spPr>
          <a:xfrm>
            <a:off x="7054031" y="5311780"/>
            <a:ext cx="2801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600" i="1" dirty="0">
                <a:solidFill>
                  <a:schemeClr val="bg2">
                    <a:lumMod val="50000"/>
                  </a:schemeClr>
                </a:solidFill>
              </a:rPr>
              <a:t>Nobreak 1500 VA</a:t>
            </a:r>
            <a:endParaRPr lang="pt-BR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43FD93-BD58-4647-8D26-E28277B11964}"/>
              </a:ext>
            </a:extLst>
          </p:cNvPr>
          <p:cNvSpPr/>
          <p:nvPr/>
        </p:nvSpPr>
        <p:spPr>
          <a:xfrm>
            <a:off x="9334706" y="5344346"/>
            <a:ext cx="2801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600" i="1" dirty="0">
                <a:solidFill>
                  <a:schemeClr val="bg2">
                    <a:lumMod val="50000"/>
                  </a:schemeClr>
                </a:solidFill>
              </a:rPr>
              <a:t>Nobreak 3000 VA</a:t>
            </a:r>
            <a:endParaRPr lang="pt-BR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6BD39D-502E-4AE8-81BE-EF626A904A07}"/>
              </a:ext>
            </a:extLst>
          </p:cNvPr>
          <p:cNvSpPr/>
          <p:nvPr/>
        </p:nvSpPr>
        <p:spPr>
          <a:xfrm>
            <a:off x="7115900" y="3343168"/>
            <a:ext cx="2801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600" i="1" dirty="0">
                <a:solidFill>
                  <a:schemeClr val="bg2">
                    <a:lumMod val="50000"/>
                  </a:schemeClr>
                </a:solidFill>
              </a:rPr>
              <a:t>Servidor Lenovo ThinkSystem</a:t>
            </a:r>
            <a:endParaRPr lang="pt-BR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AA8AB1-9540-4E4C-9576-09031B5E6C3E}"/>
              </a:ext>
            </a:extLst>
          </p:cNvPr>
          <p:cNvSpPr/>
          <p:nvPr/>
        </p:nvSpPr>
        <p:spPr>
          <a:xfrm>
            <a:off x="9342663" y="3176952"/>
            <a:ext cx="2801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600" i="1" dirty="0">
                <a:solidFill>
                  <a:schemeClr val="bg2">
                    <a:lumMod val="50000"/>
                  </a:schemeClr>
                </a:solidFill>
              </a:rPr>
              <a:t>AP Ubiquiti Unifi 6 Lite</a:t>
            </a:r>
            <a:endParaRPr lang="pt-BR" sz="1600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07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 do projeto de redes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de rede interna</a:t>
            </a:r>
          </a:p>
          <a:p>
            <a:r>
              <a:rPr lang="pt-BR" sz="1600" dirty="0"/>
              <a:t>Para a realização da criação de rede interna, será necessário a utilização de Switchs gerenciáveis, cabos cat6, Access Point, Servidores locais, Computador de uso, Nobreaks e outros itens relativos.</a:t>
            </a:r>
          </a:p>
          <a:p>
            <a:endParaRPr lang="pt-BR" sz="1600" dirty="0"/>
          </a:p>
          <a:p>
            <a:r>
              <a:rPr lang="pt-BR" sz="1600" dirty="0"/>
              <a:t>Lembrando que esta tabela de custos é relativo ao projeto de implantação de rede física local que atenderia a infraestrutura de redes tanto do prédio 1 quando o 2, tendo uma cobertura de rede cabeada e wireless para áreas administrativas, salas de aula, laboratórios de pesquisa, pátio e corredores.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4E2E-D2C9-4267-A622-84A9272EA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3939" y="990502"/>
            <a:ext cx="6848061" cy="5458227"/>
          </a:xfrm>
          <a:prstGeom prst="rect">
            <a:avLst/>
          </a:prstGeom>
        </p:spPr>
      </p:pic>
      <p:pic>
        <p:nvPicPr>
          <p:cNvPr id="10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841" y="5877271"/>
            <a:ext cx="630568" cy="630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1179933" y="6007889"/>
            <a:ext cx="4295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 do custo do projeto:  R$ 174.706,70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52090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Considerações e comparações</a:t>
            </a:r>
          </a:p>
        </p:txBody>
      </p:sp>
      <p:pic>
        <p:nvPicPr>
          <p:cNvPr id="5" name="image106.jpeg">
            <a:extLst>
              <a:ext uri="{FF2B5EF4-FFF2-40B4-BE49-F238E27FC236}">
                <a16:creationId xmlns:a16="http://schemas.microsoft.com/office/drawing/2014/main" id="{FAC8B56D-0D28-40F7-84EE-1836E2168B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207" y="1990981"/>
            <a:ext cx="6655793" cy="4062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97FC7-D8AE-434F-8416-3AFB65BC968E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Como seria em nuvem?</a:t>
            </a:r>
          </a:p>
          <a:p>
            <a:r>
              <a:rPr lang="pt-BR" sz="1600" dirty="0"/>
              <a:t>O projeto sendo implantado em nuvem, teria uma diferença tanto de custos, quanto de organizacional e gerenciamento.</a:t>
            </a:r>
          </a:p>
          <a:p>
            <a:r>
              <a:rPr lang="pt-BR" sz="1600" dirty="0"/>
              <a:t>Utilizando a solução em nuvem de alguma das grandes empresas de tecnologia para o gerenciamento das redes e seus recursos, assim diminuindo os gastos iniciais com equipamentos e infraestrutura geral, mas fazendo-se uso de serviços para atender as necessidades.</a:t>
            </a:r>
          </a:p>
          <a:p>
            <a:endParaRPr lang="pt-BR" sz="1600" dirty="0"/>
          </a:p>
          <a:p>
            <a:r>
              <a:rPr lang="pt-PT" b="1" dirty="0"/>
              <a:t>Contratos e serviços</a:t>
            </a:r>
            <a:endParaRPr lang="pt-BR" dirty="0"/>
          </a:p>
          <a:p>
            <a:r>
              <a:rPr lang="pt-BR" sz="1600" dirty="0"/>
              <a:t>O que seria antes realizada a compra de equipamentos para uso do projeto como servidores, gastos com parte de segurança (fisica e lógica), resfriamento e energia, passa apenas a ser serviços contratados por meio de contratos onde existe uma SLA de disponibilidade de serviço estipulado para uso.</a:t>
            </a:r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73E64DFB-FEAB-41A0-9FC0-1A66E3AC94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4575156"/>
            <a:ext cx="593035" cy="593035"/>
          </a:xfrm>
          <a:prstGeom prst="rect">
            <a:avLst/>
          </a:prstGeom>
        </p:spPr>
      </p:pic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36400043-0F12-4348-B1CB-94A35E482EF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0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W-MAN</a:t>
            </a:r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5E97FCCF-1E50-4B83-AE9C-0A9758ED07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835" y="1634932"/>
            <a:ext cx="8032060" cy="4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Contratos de serviços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240EA-7A52-4FBF-8AD3-98FE5A4F46A4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Serviços como produtos</a:t>
            </a:r>
          </a:p>
          <a:p>
            <a:r>
              <a:rPr lang="pt-BR" sz="1600" dirty="0"/>
              <a:t>Os serviços como produtos que estariamos contratando para realizar a maior parte do nosso projeto de maneira lógica, seria o </a:t>
            </a:r>
            <a:r>
              <a:rPr lang="pt-BR" sz="1600" b="1" dirty="0"/>
              <a:t>IaaS</a:t>
            </a:r>
            <a:r>
              <a:rPr lang="pt-BR" sz="1600" dirty="0"/>
              <a:t> (Infraestrutura como serviço) para termos acessos a máquinas virtuais e gerenciamento de alocação de armazenamento, gerenciamento de servidor e controle de rede para fazermos todo o gerenciamento de Vlans e flexibilidade no uso de recursos de armazenamento e processamento conforme uso, sempre com foco em utilização mínima de recursos de forma a atender a necessidade momentânea e aumento da mesma caso necessário a fim de reduzir os gastos conforme uso.</a:t>
            </a:r>
          </a:p>
          <a:p>
            <a:endParaRPr lang="pt-BR" sz="1600" dirty="0"/>
          </a:p>
          <a:p>
            <a:r>
              <a:rPr lang="pt-BR" sz="1600" dirty="0"/>
              <a:t>Para nosso projeto escolhemos utilizar os serviços prestados pela</a:t>
            </a:r>
            <a:r>
              <a:rPr lang="pt-BR" sz="1600" b="1" dirty="0"/>
              <a:t> Google Cloud Plataform (GCP).</a:t>
            </a:r>
          </a:p>
        </p:txBody>
      </p:sp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833A6DB3-9558-49A9-BF16-106F489F99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  <p:pic>
        <p:nvPicPr>
          <p:cNvPr id="10" name="image104.jpeg">
            <a:extLst>
              <a:ext uri="{FF2B5EF4-FFF2-40B4-BE49-F238E27FC236}">
                <a16:creationId xmlns:a16="http://schemas.microsoft.com/office/drawing/2014/main" id="{AAF0B709-BDE0-4F3B-AFFC-0D4FD2BDBF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361" y="590392"/>
            <a:ext cx="6553351" cy="58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7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relativos por serviço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E54153C8-DE07-4661-A65C-107E74FBC6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60" y="1852645"/>
            <a:ext cx="783536" cy="783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AAF96-B9F6-4857-A5BE-6D4C810400A4}"/>
              </a:ext>
            </a:extLst>
          </p:cNvPr>
          <p:cNvSpPr txBox="1"/>
          <p:nvPr/>
        </p:nvSpPr>
        <p:spPr>
          <a:xfrm>
            <a:off x="751577" y="2634426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38F4C-D5DE-40E7-AF35-03C03BBEE4BC}"/>
              </a:ext>
            </a:extLst>
          </p:cNvPr>
          <p:cNvSpPr txBox="1"/>
          <p:nvPr/>
        </p:nvSpPr>
        <p:spPr>
          <a:xfrm>
            <a:off x="5780904" y="263442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Conect / VPN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F4408-881F-4173-8440-673BDBC9DB9E}"/>
              </a:ext>
            </a:extLst>
          </p:cNvPr>
          <p:cNvCxnSpPr>
            <a:cxnSpLocks/>
          </p:cNvCxnSpPr>
          <p:nvPr/>
        </p:nvCxnSpPr>
        <p:spPr>
          <a:xfrm>
            <a:off x="2266120" y="1850410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D8929-D507-46DD-8F7B-E3765D5E62FF}"/>
              </a:ext>
            </a:extLst>
          </p:cNvPr>
          <p:cNvSpPr txBox="1"/>
          <p:nvPr/>
        </p:nvSpPr>
        <p:spPr>
          <a:xfrm>
            <a:off x="240534" y="3004516"/>
            <a:ext cx="1684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Utilizaremos o armazenamento para salvamento de dados relativos a areas de pesquisas e administrativos.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818E9-098B-40B4-B1CD-95185B9682DC}"/>
              </a:ext>
            </a:extLst>
          </p:cNvPr>
          <p:cNvSpPr txBox="1"/>
          <p:nvPr/>
        </p:nvSpPr>
        <p:spPr>
          <a:xfrm>
            <a:off x="2607023" y="2987440"/>
            <a:ext cx="2041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servidores realizarão todo o balanceamento de cargas, assim como a distribuição de Vlan’s e seus tratamentos.</a:t>
            </a:r>
          </a:p>
        </p:txBody>
      </p:sp>
      <p:pic>
        <p:nvPicPr>
          <p:cNvPr id="17" name="image107.jpeg">
            <a:extLst>
              <a:ext uri="{FF2B5EF4-FFF2-40B4-BE49-F238E27FC236}">
                <a16:creationId xmlns:a16="http://schemas.microsoft.com/office/drawing/2014/main" id="{F8D2AB43-8949-43F8-B808-06D4A674EC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6091" y="590392"/>
            <a:ext cx="3695700" cy="5781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A38AC6-92DA-4523-9D15-5129AA4C9C46}"/>
              </a:ext>
            </a:extLst>
          </p:cNvPr>
          <p:cNvSpPr txBox="1"/>
          <p:nvPr/>
        </p:nvSpPr>
        <p:spPr>
          <a:xfrm>
            <a:off x="8088383" y="6414052"/>
            <a:ext cx="349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R$ 10.634,41 mensal, ou R$ 127.612,92 anual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E4B66-184F-499D-9566-830D6721FF55}"/>
              </a:ext>
            </a:extLst>
          </p:cNvPr>
          <p:cNvCxnSpPr>
            <a:cxnSpLocks/>
          </p:cNvCxnSpPr>
          <p:nvPr/>
        </p:nvCxnSpPr>
        <p:spPr>
          <a:xfrm>
            <a:off x="4989440" y="1857038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D38629-1309-41E9-A3EF-1AEC7C078A93}"/>
              </a:ext>
            </a:extLst>
          </p:cNvPr>
          <p:cNvSpPr txBox="1"/>
          <p:nvPr/>
        </p:nvSpPr>
        <p:spPr>
          <a:xfrm>
            <a:off x="5467009" y="3035278"/>
            <a:ext cx="20415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conexões VPN para acesso direto aos servidores e aos bancos de dados para utilização dos recursos deve ser constante de forma que não haja falhas.</a:t>
            </a:r>
          </a:p>
        </p:txBody>
      </p:sp>
      <p:pic>
        <p:nvPicPr>
          <p:cNvPr id="21" name="Graphic 20" descr="Server">
            <a:extLst>
              <a:ext uri="{FF2B5EF4-FFF2-40B4-BE49-F238E27FC236}">
                <a16:creationId xmlns:a16="http://schemas.microsoft.com/office/drawing/2014/main" id="{04FD4DC7-DB34-46C0-ACEB-E3C144375E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5830" y="1803777"/>
            <a:ext cx="783536" cy="7835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19F97-687E-40E0-963F-EBAC0E4EC39E}"/>
              </a:ext>
            </a:extLst>
          </p:cNvPr>
          <p:cNvSpPr txBox="1"/>
          <p:nvPr/>
        </p:nvSpPr>
        <p:spPr>
          <a:xfrm>
            <a:off x="3194536" y="2612685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Servers</a:t>
            </a:r>
          </a:p>
        </p:txBody>
      </p:sp>
      <p:pic>
        <p:nvPicPr>
          <p:cNvPr id="23" name="Graphic 22" descr="Connected">
            <a:extLst>
              <a:ext uri="{FF2B5EF4-FFF2-40B4-BE49-F238E27FC236}">
                <a16:creationId xmlns:a16="http://schemas.microsoft.com/office/drawing/2014/main" id="{DC9DEEB3-4171-43E8-8736-5A6042C8367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7442" y="1803777"/>
            <a:ext cx="783536" cy="7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2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Antenas (Link de rádio)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F1EAA-25AB-4176-AA38-E0CC96B32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3939" y="1362379"/>
            <a:ext cx="62484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do link via rádio</a:t>
            </a:r>
          </a:p>
          <a:p>
            <a:r>
              <a:rPr lang="pt-BR" sz="1600" dirty="0"/>
              <a:t>Para realizar a ligação de link via rádio foi utilizado uma seleção de equipamento necessários para realização das conexões de ponto a ponto Sumaré x Mendanha x UERJ-ZO e os valores estimados de mão de obra necessária para a realização dos serviços.</a:t>
            </a:r>
          </a:p>
          <a:p>
            <a:endParaRPr lang="pt-BR" sz="1600" dirty="0"/>
          </a:p>
          <a:p>
            <a:r>
              <a:rPr lang="pt-BR" sz="1600" dirty="0"/>
              <a:t>Iremos considerar que o gasto com a torre de rádio nos pontos do Sumaré e Mendanha serão desconsiderados visto que por lei, a conceção de uma torre de telecomunicação deve ser de uso compartilhado entre prestadoras de serviços.</a:t>
            </a:r>
          </a:p>
          <a:p>
            <a:r>
              <a:rPr lang="pt-BR" sz="1600" dirty="0"/>
              <a:t>Lei nº 13.116 de 20 de abril de 2015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8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Equipamentos (Rede interna)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de rede interna</a:t>
            </a:r>
          </a:p>
          <a:p>
            <a:r>
              <a:rPr lang="pt-BR" sz="1600" dirty="0"/>
              <a:t>Para a realização da criação de rede interna, será necessário a utilização de Switchs gerenciáveis, cabos cat6, Access Point, Servidores locais, Computador de uso, Nobreaks e outros itens relativos.</a:t>
            </a:r>
          </a:p>
          <a:p>
            <a:endParaRPr lang="pt-BR" sz="1600" dirty="0"/>
          </a:p>
          <a:p>
            <a:r>
              <a:rPr lang="pt-BR" sz="1600" dirty="0"/>
              <a:t>Lembrando que esta tabela de custos é relativo ao projeto de implantação de rede física local que atenderia a infraestrutura de redes tanto do prédio 1 quando o 2, tendo uma cobertura de rede cabeada e wireless para áreas administrativas, salas de aula, laboratórios de pesquisa, pátio e corredores.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4E2E-D2C9-4267-A622-84A9272EA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3939" y="990502"/>
            <a:ext cx="6848061" cy="54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2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Datacenter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em datacenter</a:t>
            </a:r>
          </a:p>
          <a:p>
            <a:endParaRPr lang="pt-BR" sz="1600" dirty="0"/>
          </a:p>
          <a:p>
            <a:r>
              <a:rPr lang="pt-BR" sz="1600" dirty="0"/>
              <a:t>Gastos relacionados diretamente com a montagem e preparação de um datacenter seguro onde esteja de acordo com as normas de segurança contra incêndio e refrigeração para infraestrutura local.</a:t>
            </a:r>
          </a:p>
          <a:p>
            <a:endParaRPr lang="pt-BR" sz="1600" dirty="0"/>
          </a:p>
          <a:p>
            <a:r>
              <a:rPr lang="pt-BR" sz="1600" dirty="0"/>
              <a:t>Lembrando que o datacenter principal se situa no prédio 1, e no prédio 2 estará presente um segundo datacenter de menor porte. Ambos os datacenters realizará a distribuição organizada de rede do prédio em que esteja localizado.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B0260-9277-46D2-AA87-ADB110CACA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93632" y="990502"/>
            <a:ext cx="6798368" cy="56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1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On-premise (Local)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</a:t>
            </a:r>
          </a:p>
          <a:p>
            <a:endParaRPr lang="pt-BR" sz="1600" dirty="0"/>
          </a:p>
          <a:p>
            <a:r>
              <a:rPr lang="pt-BR" sz="1600" dirty="0"/>
              <a:t>Somando as grandes contabilidades relacionadas a parte de Antenas, Equipamentos e Datacenters que estão descriminados nos slides anteriores, temos um montante de R$ 336.555,70 para implementação do projeto fora os gastos de manutenção anual eo gerador de energia para sustentação de possíveis falhas energéticas.</a:t>
            </a:r>
          </a:p>
          <a:p>
            <a:endParaRPr lang="pt-BR" sz="1600" dirty="0"/>
          </a:p>
          <a:p>
            <a:r>
              <a:rPr lang="pt-BR" sz="1600" dirty="0"/>
              <a:t>Os gastos anuais para manutenção onde se enquadra profissionais para a realização da manutenção, troca de equipamentos comd efeito, sistemas de incêndio e segurança, o custos giram em aproximadamente </a:t>
            </a:r>
            <a:r>
              <a:rPr lang="pt-BR" sz="1600" b="1" dirty="0"/>
              <a:t>10%</a:t>
            </a:r>
            <a:r>
              <a:rPr lang="pt-BR" sz="1600" dirty="0"/>
              <a:t> do valor do projeto completo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951224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206307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R$ 41.889,00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599651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73026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R$ 174.706,70</a:t>
            </a:r>
            <a:endParaRPr lang="pt-BR" sz="1600" dirty="0"/>
          </a:p>
        </p:txBody>
      </p:sp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E8B252B-A8F3-4C44-ABC6-F27CC448BD6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6181" y="3330317"/>
            <a:ext cx="630568" cy="6305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DA79C-EDC4-4057-80A9-9D7282377901}"/>
              </a:ext>
            </a:extLst>
          </p:cNvPr>
          <p:cNvSpPr/>
          <p:nvPr/>
        </p:nvSpPr>
        <p:spPr>
          <a:xfrm>
            <a:off x="7564225" y="339746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Datacenter:  R$ 119.950,00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4081671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4209735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432158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R$ 336.545,70</a:t>
            </a:r>
            <a:endParaRPr lang="pt-BR" sz="1600" dirty="0"/>
          </a:p>
        </p:txBody>
      </p:sp>
      <p:pic>
        <p:nvPicPr>
          <p:cNvPr id="21" name="Graphic 20" descr="Full battery">
            <a:extLst>
              <a:ext uri="{FF2B5EF4-FFF2-40B4-BE49-F238E27FC236}">
                <a16:creationId xmlns:a16="http://schemas.microsoft.com/office/drawing/2014/main" id="{86A3CB70-1D68-4191-9CE7-D4A19A02ED5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6181" y="4864787"/>
            <a:ext cx="593035" cy="5930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CA2CE4-C60C-40A1-9DD6-7832B564BCEA}"/>
              </a:ext>
            </a:extLst>
          </p:cNvPr>
          <p:cNvSpPr/>
          <p:nvPr/>
        </p:nvSpPr>
        <p:spPr>
          <a:xfrm>
            <a:off x="7559216" y="497100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Gerador:  R$ 72.599,00</a:t>
            </a:r>
            <a:endParaRPr lang="pt-BR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1A2A9A-333E-46F9-B470-9B1E32D171A0}"/>
              </a:ext>
            </a:extLst>
          </p:cNvPr>
          <p:cNvCxnSpPr/>
          <p:nvPr/>
        </p:nvCxnSpPr>
        <p:spPr>
          <a:xfrm>
            <a:off x="6966181" y="550420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04C2D31D-9D05-4BC0-8B64-D4B51A450A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421" y="5590600"/>
            <a:ext cx="593035" cy="5930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D53D64-0050-406E-8526-5CDA51717964}"/>
              </a:ext>
            </a:extLst>
          </p:cNvPr>
          <p:cNvSpPr/>
          <p:nvPr/>
        </p:nvSpPr>
        <p:spPr>
          <a:xfrm>
            <a:off x="7566989" y="5702451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R$ 409.144,70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25415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Cloud (em nuvem)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 CLOUD</a:t>
            </a:r>
          </a:p>
          <a:p>
            <a:endParaRPr lang="pt-BR" sz="1600" dirty="0"/>
          </a:p>
          <a:p>
            <a:r>
              <a:rPr lang="pt-BR" sz="1600" dirty="0"/>
              <a:t>Os gastos que teremos ao realizar um projeto em nuvem para toda a parte de redes, assim não precisando ter gastos diretos com a criação de uma infraestrutura para um datacenter e seus equipamentos agregados (servidores, pc para gerenciamento, nobreaks), serão substituidos por assinaturas de serviços para solução de servidores.</a:t>
            </a:r>
          </a:p>
          <a:p>
            <a:endParaRPr lang="pt-BR" sz="1600" dirty="0"/>
          </a:p>
          <a:p>
            <a:r>
              <a:rPr lang="pt-BR" sz="1600" dirty="0"/>
              <a:t>Será mantido os gastos a serem considerados a parte de </a:t>
            </a:r>
            <a:r>
              <a:rPr lang="pt-BR" sz="1600" b="1" dirty="0"/>
              <a:t>10%</a:t>
            </a:r>
            <a:r>
              <a:rPr lang="pt-BR" sz="1600" dirty="0"/>
              <a:t> para reparos de eventuais mal funcionamento de equipamentos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513905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162575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R$ 41.899,00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162332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292950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R$ 140.379,70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292873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3054008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316585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R$ 182.278,70</a:t>
            </a:r>
            <a:endParaRPr lang="pt-B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46E78-C47A-4AE1-960A-6F62CF4CE58E}"/>
              </a:ext>
            </a:extLst>
          </p:cNvPr>
          <p:cNvSpPr/>
          <p:nvPr/>
        </p:nvSpPr>
        <p:spPr>
          <a:xfrm>
            <a:off x="8411758" y="1124060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Iniciais</a:t>
            </a:r>
            <a:endParaRPr lang="pt-BR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33AB4-2199-48D2-9F4F-5917AA5A6A59}"/>
              </a:ext>
            </a:extLst>
          </p:cNvPr>
          <p:cNvSpPr/>
          <p:nvPr/>
        </p:nvSpPr>
        <p:spPr>
          <a:xfrm>
            <a:off x="7559216" y="449350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Contratos de serviços:  R$ </a:t>
            </a:r>
            <a:r>
              <a:rPr lang="pt-PT" b="1" dirty="0"/>
              <a:t>127.612,92</a:t>
            </a:r>
            <a:endParaRPr lang="pt-BR" sz="16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B12B44-D88B-4D4B-BD8E-FE11327CD2F2}"/>
              </a:ext>
            </a:extLst>
          </p:cNvPr>
          <p:cNvSpPr/>
          <p:nvPr/>
        </p:nvSpPr>
        <p:spPr>
          <a:xfrm>
            <a:off x="7559216" y="516069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Reparos de Equip.:  R$ 18.227,87</a:t>
            </a:r>
            <a:endParaRPr lang="pt-BR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825BA-868D-4B80-B7F1-A6A042278477}"/>
              </a:ext>
            </a:extLst>
          </p:cNvPr>
          <p:cNvCxnSpPr/>
          <p:nvPr/>
        </p:nvCxnSpPr>
        <p:spPr>
          <a:xfrm>
            <a:off x="6896124" y="5796483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oins">
            <a:extLst>
              <a:ext uri="{FF2B5EF4-FFF2-40B4-BE49-F238E27FC236}">
                <a16:creationId xmlns:a16="http://schemas.microsoft.com/office/drawing/2014/main" id="{627C979D-3910-4BDE-B212-FEC643AED1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648" y="5921757"/>
            <a:ext cx="593035" cy="5930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04AED1-D93B-4033-9B64-414A738FA549}"/>
              </a:ext>
            </a:extLst>
          </p:cNvPr>
          <p:cNvSpPr/>
          <p:nvPr/>
        </p:nvSpPr>
        <p:spPr>
          <a:xfrm>
            <a:off x="7559216" y="6033608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R$ 145.840,79</a:t>
            </a:r>
            <a:endParaRPr lang="pt-BR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269654-A5DE-4C94-A5DB-CC1BBDC35148}"/>
              </a:ext>
            </a:extLst>
          </p:cNvPr>
          <p:cNvSpPr/>
          <p:nvPr/>
        </p:nvSpPr>
        <p:spPr>
          <a:xfrm>
            <a:off x="8374225" y="4018313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Anuais</a:t>
            </a:r>
            <a:endParaRPr lang="pt-BR" sz="1600" dirty="0"/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30779605-39E1-45AA-BC9A-3F194525A92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8647" y="4381653"/>
            <a:ext cx="593035" cy="593035"/>
          </a:xfrm>
          <a:prstGeom prst="rect">
            <a:avLst/>
          </a:prstGeom>
        </p:spPr>
      </p:pic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4B7C9063-B402-4CAD-975A-EFC216D3953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5094" y="5026679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62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841178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Cooper Black" panose="0208090404030B020404" pitchFamily="18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9698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W-LAN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865B7CCF-83C6-4F65-AB93-AA009821F6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5790" y="1881822"/>
            <a:ext cx="9515061" cy="43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Sumaré x Mendanha x UERJ-ZO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pic>
        <p:nvPicPr>
          <p:cNvPr id="3" name="Graphic 2" descr="Map with pin">
            <a:extLst>
              <a:ext uri="{FF2B5EF4-FFF2-40B4-BE49-F238E27FC236}">
                <a16:creationId xmlns:a16="http://schemas.microsoft.com/office/drawing/2014/main" id="{D04FE12B-8D36-4D92-8BA4-88D984B7666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9" y="4244384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rádio entre a torre do Sumaré até a UERJ-ZO utilizando um repetidor passivo na torre de rádio do Mendanha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343904" y="424438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Localizações</a:t>
            </a:r>
          </a:p>
          <a:p>
            <a:r>
              <a:rPr lang="pt-BR" sz="1600" dirty="0"/>
              <a:t>Sumaré – Torre de rádio localizada dentro do parque nacional da Tijuca.</a:t>
            </a:r>
          </a:p>
          <a:p>
            <a:r>
              <a:rPr lang="pt-BR" sz="1600" dirty="0"/>
              <a:t>Mendanha – Torre de rádio localizada no morro do Mendanha.</a:t>
            </a:r>
          </a:p>
          <a:p>
            <a:r>
              <a:rPr lang="pt-BR" sz="1600" dirty="0"/>
              <a:t>UERJ-ZO – Campus universitário localizado no centro de Campo grande 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6941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de fibra óptica ligando UERJ-ZO a UFRJ (Fundão)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fibra óptica ao fundão para ter um link de rede de pesquisa dedicada entre as universidades e com grande velocidade de dados.</a:t>
            </a:r>
          </a:p>
        </p:txBody>
      </p:sp>
      <p:pic>
        <p:nvPicPr>
          <p:cNvPr id="11" name="image47.jpeg">
            <a:extLst>
              <a:ext uri="{FF2B5EF4-FFF2-40B4-BE49-F238E27FC236}">
                <a16:creationId xmlns:a16="http://schemas.microsoft.com/office/drawing/2014/main" id="{4DE34710-562F-4930-8F65-B55997B5963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0038" y="2174680"/>
            <a:ext cx="6123125" cy="39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Sumaré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aproximadamente 27 km² e mais de 30 torres que atendem as necessidades de rádio frequência, assim como também sinais de tv instaladas no final dos anos 50, o espaço foi formalizado em 2020.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24438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dentro do parque nacional da Tijuca.</a:t>
            </a:r>
          </a:p>
          <a:p>
            <a:r>
              <a:rPr lang="pt-BR" sz="1600" dirty="0"/>
              <a:t>Com presença de torres de rádio de 165 metros de altura e localizado a aproximadamente 744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4" name="image23.jpeg">
            <a:extLst>
              <a:ext uri="{FF2B5EF4-FFF2-40B4-BE49-F238E27FC236}">
                <a16:creationId xmlns:a16="http://schemas.microsoft.com/office/drawing/2014/main" id="{48BCF368-1F34-4682-B991-342FC4DCF7D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3968" y="2941516"/>
            <a:ext cx="3673696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8" y="42443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3950</Words>
  <Application>Microsoft Office PowerPoint</Application>
  <PresentationFormat>Widescreen</PresentationFormat>
  <Paragraphs>368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Yu Mincho</vt:lpstr>
      <vt:lpstr>Arial</vt:lpstr>
      <vt:lpstr>Calibri</vt:lpstr>
      <vt:lpstr>Calibri Light</vt:lpstr>
      <vt:lpstr>Cooper Black</vt:lpstr>
      <vt:lpstr>Times New Roman</vt:lpstr>
      <vt:lpstr>Office Theme</vt:lpstr>
      <vt:lpstr>Projeto Zona Oeste Conectada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Zona Oeste Conectada</dc:title>
  <dc:creator>Breno Sales</dc:creator>
  <cp:lastModifiedBy>Breno Sales</cp:lastModifiedBy>
  <cp:revision>103</cp:revision>
  <dcterms:created xsi:type="dcterms:W3CDTF">2024-11-07T01:27:50Z</dcterms:created>
  <dcterms:modified xsi:type="dcterms:W3CDTF">2024-11-13T00:33:59Z</dcterms:modified>
</cp:coreProperties>
</file>